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32"/>
  </p:notesMasterIdLst>
  <p:sldIdLst>
    <p:sldId id="299" r:id="rId3"/>
    <p:sldId id="256" r:id="rId4"/>
    <p:sldId id="257" r:id="rId5"/>
    <p:sldId id="258" r:id="rId6"/>
    <p:sldId id="259" r:id="rId7"/>
    <p:sldId id="260" r:id="rId8"/>
    <p:sldId id="261" r:id="rId9"/>
    <p:sldId id="285" r:id="rId10"/>
    <p:sldId id="262" r:id="rId11"/>
    <p:sldId id="263" r:id="rId12"/>
    <p:sldId id="286" r:id="rId13"/>
    <p:sldId id="287" r:id="rId14"/>
    <p:sldId id="288" r:id="rId15"/>
    <p:sldId id="290" r:id="rId16"/>
    <p:sldId id="291" r:id="rId17"/>
    <p:sldId id="292" r:id="rId18"/>
    <p:sldId id="293" r:id="rId19"/>
    <p:sldId id="266" r:id="rId20"/>
    <p:sldId id="268" r:id="rId21"/>
    <p:sldId id="269" r:id="rId22"/>
    <p:sldId id="294" r:id="rId23"/>
    <p:sldId id="270" r:id="rId24"/>
    <p:sldId id="271" r:id="rId25"/>
    <p:sldId id="295" r:id="rId26"/>
    <p:sldId id="296" r:id="rId27"/>
    <p:sldId id="297" r:id="rId28"/>
    <p:sldId id="298" r:id="rId29"/>
    <p:sldId id="274" r:id="rId30"/>
    <p:sldId id="280" r:id="rId3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432"/>
    <a:srgbClr val="EEE4A8"/>
    <a:srgbClr val="F7E99E"/>
    <a:srgbClr val="7CAFBC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2" autoAdjust="0"/>
    <p:restoredTop sz="93631"/>
  </p:normalViewPr>
  <p:slideViewPr>
    <p:cSldViewPr snapToGrid="0" snapToObjects="1">
      <p:cViewPr varScale="1">
        <p:scale>
          <a:sx n="53" d="100"/>
          <a:sy n="53" d="100"/>
        </p:scale>
        <p:origin x="60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CCC42D-8F24-4EE9-A148-109EE9DB48C1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11808325-0B9C-442F-A4FA-2E23DF71F49C}">
      <dgm:prSet phldrT="[文本]"/>
      <dgm:spPr>
        <a:solidFill>
          <a:srgbClr val="7CAFBC"/>
        </a:solidFill>
      </dgm:spPr>
      <dgm:t>
        <a:bodyPr/>
        <a:lstStyle/>
        <a:p>
          <a:r>
            <a:rPr lang="en-US" altLang="zh-CN" dirty="0" smtClean="0">
              <a:latin typeface="+mn-ea"/>
              <a:ea typeface="+mn-ea"/>
            </a:rPr>
            <a:t>git </a:t>
          </a:r>
          <a:r>
            <a:rPr lang="en-US" altLang="zh-CN" dirty="0" err="1" smtClean="0">
              <a:latin typeface="+mn-ea"/>
              <a:ea typeface="+mn-ea"/>
            </a:rPr>
            <a:t>init</a:t>
          </a:r>
          <a:endParaRPr lang="zh-CN" altLang="en-US" dirty="0">
            <a:latin typeface="+mn-ea"/>
            <a:ea typeface="+mn-ea"/>
          </a:endParaRPr>
        </a:p>
      </dgm:t>
    </dgm:pt>
    <dgm:pt modelId="{29E7F24C-74C8-4F40-9F06-9412ED168D6F}" type="parTrans" cxnId="{D18CF541-F401-4949-A92B-AB6B7792D414}">
      <dgm:prSet/>
      <dgm:spPr/>
      <dgm:t>
        <a:bodyPr/>
        <a:lstStyle/>
        <a:p>
          <a:endParaRPr lang="zh-CN" altLang="en-US"/>
        </a:p>
      </dgm:t>
    </dgm:pt>
    <dgm:pt modelId="{006A3DE9-F4CC-490B-94D7-9EB9B2D59C8F}" type="sibTrans" cxnId="{D18CF541-F401-4949-A92B-AB6B7792D414}">
      <dgm:prSet/>
      <dgm:spPr/>
      <dgm:t>
        <a:bodyPr/>
        <a:lstStyle/>
        <a:p>
          <a:endParaRPr lang="zh-CN" altLang="en-US"/>
        </a:p>
      </dgm:t>
    </dgm:pt>
    <dgm:pt modelId="{2EEE54A7-2D09-45AD-8500-54BC7A0321D6}">
      <dgm:prSet phldrT="[文本]" custT="1"/>
      <dgm:spPr/>
      <dgm:t>
        <a:bodyPr/>
        <a:lstStyle/>
        <a:p>
          <a:r>
            <a:rPr lang="zh-CN" altLang="en-US" sz="2400" dirty="0" smtClean="0"/>
            <a:t>可以新建一个仓库</a:t>
          </a:r>
          <a:endParaRPr lang="zh-CN" altLang="en-US" sz="2400" dirty="0"/>
        </a:p>
      </dgm:t>
    </dgm:pt>
    <dgm:pt modelId="{B869C24B-DD3E-4915-8D8A-29BBFE3EEE35}" type="parTrans" cxnId="{3BF55AF4-D798-481C-8FC5-3D844722DC8F}">
      <dgm:prSet/>
      <dgm:spPr/>
      <dgm:t>
        <a:bodyPr/>
        <a:lstStyle/>
        <a:p>
          <a:endParaRPr lang="zh-CN" altLang="en-US"/>
        </a:p>
      </dgm:t>
    </dgm:pt>
    <dgm:pt modelId="{50963C55-1217-47E6-B81D-EE49A5296F6F}" type="sibTrans" cxnId="{3BF55AF4-D798-481C-8FC5-3D844722DC8F}">
      <dgm:prSet/>
      <dgm:spPr/>
      <dgm:t>
        <a:bodyPr/>
        <a:lstStyle/>
        <a:p>
          <a:endParaRPr lang="zh-CN" altLang="en-US"/>
        </a:p>
      </dgm:t>
    </dgm:pt>
    <dgm:pt modelId="{85F78403-0355-41D1-9A9F-67A5A64AA7B7}">
      <dgm:prSet phldrT="[文本]"/>
      <dgm:spPr>
        <a:solidFill>
          <a:srgbClr val="7CAFBC"/>
        </a:solidFill>
      </dgm:spPr>
      <dgm:t>
        <a:bodyPr/>
        <a:lstStyle/>
        <a:p>
          <a:r>
            <a:rPr lang="en-US" altLang="zh-CN" dirty="0" smtClean="0">
              <a:latin typeface="+mn-ea"/>
              <a:ea typeface="+mn-ea"/>
            </a:rPr>
            <a:t>git clone</a:t>
          </a:r>
          <a:endParaRPr lang="zh-CN" altLang="en-US" dirty="0">
            <a:latin typeface="+mn-ea"/>
            <a:ea typeface="+mn-ea"/>
          </a:endParaRPr>
        </a:p>
      </dgm:t>
    </dgm:pt>
    <dgm:pt modelId="{1668CFFD-920C-4C13-A77D-21D004AAB2DD}" type="parTrans" cxnId="{47172996-65DA-4FD9-97D4-78E8F133A7FE}">
      <dgm:prSet/>
      <dgm:spPr/>
      <dgm:t>
        <a:bodyPr/>
        <a:lstStyle/>
        <a:p>
          <a:endParaRPr lang="zh-CN" altLang="en-US"/>
        </a:p>
      </dgm:t>
    </dgm:pt>
    <dgm:pt modelId="{809B16AA-329D-454F-B584-92B007E7F2B2}" type="sibTrans" cxnId="{47172996-65DA-4FD9-97D4-78E8F133A7FE}">
      <dgm:prSet/>
      <dgm:spPr/>
      <dgm:t>
        <a:bodyPr/>
        <a:lstStyle/>
        <a:p>
          <a:endParaRPr lang="zh-CN" altLang="en-US"/>
        </a:p>
      </dgm:t>
    </dgm:pt>
    <dgm:pt modelId="{348F902E-04CE-494A-BC1C-F5235AFA8BE6}">
      <dgm:prSet phldrT="[文本]" custT="1"/>
      <dgm:spPr/>
      <dgm:t>
        <a:bodyPr/>
        <a:lstStyle/>
        <a:p>
          <a:r>
            <a:rPr lang="en-US" altLang="zh-CN" sz="2400" dirty="0" err="1" smtClean="0"/>
            <a:t>git</a:t>
          </a:r>
          <a:r>
            <a:rPr lang="en-US" altLang="zh-CN" sz="2400" dirty="0" smtClean="0"/>
            <a:t> clone https://github.com/wuch15/test-git.git</a:t>
          </a:r>
          <a:endParaRPr lang="zh-CN" altLang="en-US" sz="2400" dirty="0"/>
        </a:p>
      </dgm:t>
    </dgm:pt>
    <dgm:pt modelId="{F47136D3-6589-4BB7-8A5E-49989B32F890}" type="parTrans" cxnId="{2834B8BD-3DE9-4113-892D-1DBAD04CDA96}">
      <dgm:prSet/>
      <dgm:spPr/>
      <dgm:t>
        <a:bodyPr/>
        <a:lstStyle/>
        <a:p>
          <a:endParaRPr lang="zh-CN" altLang="en-US"/>
        </a:p>
      </dgm:t>
    </dgm:pt>
    <dgm:pt modelId="{BCA3324C-503A-41C4-B072-12DDF59EF56A}" type="sibTrans" cxnId="{2834B8BD-3DE9-4113-892D-1DBAD04CDA96}">
      <dgm:prSet/>
      <dgm:spPr/>
      <dgm:t>
        <a:bodyPr/>
        <a:lstStyle/>
        <a:p>
          <a:endParaRPr lang="zh-CN" altLang="en-US"/>
        </a:p>
      </dgm:t>
    </dgm:pt>
    <dgm:pt modelId="{DD1272BE-1FDF-40A9-AF82-3C9F8F547FA2}">
      <dgm:prSet custT="1"/>
      <dgm:spPr/>
      <dgm:t>
        <a:bodyPr/>
        <a:lstStyle/>
        <a:p>
          <a:r>
            <a:rPr lang="en-US" altLang="zh-CN" sz="2400" dirty="0" smtClean="0"/>
            <a:t>git </a:t>
          </a:r>
          <a:r>
            <a:rPr lang="en-US" altLang="zh-CN" sz="2400" dirty="0" err="1" smtClean="0"/>
            <a:t>init</a:t>
          </a:r>
          <a:r>
            <a:rPr lang="zh-CN" altLang="en-US" sz="2400" dirty="0" smtClean="0"/>
            <a:t>可将一个目录变成</a:t>
          </a:r>
          <a:r>
            <a:rPr lang="en-US" altLang="zh-CN" sz="2400" dirty="0" smtClean="0"/>
            <a:t>Git</a:t>
          </a:r>
          <a:r>
            <a:rPr lang="zh-CN" altLang="en-US" sz="2400" dirty="0" smtClean="0"/>
            <a:t>可管理的仓库</a:t>
          </a:r>
          <a:endParaRPr lang="en-US" altLang="zh-CN" sz="2400" dirty="0"/>
        </a:p>
      </dgm:t>
    </dgm:pt>
    <dgm:pt modelId="{0CB8BAF9-CD30-4C33-B916-F40576D45651}" type="parTrans" cxnId="{0F1AF0B5-4C1D-4D73-B3A6-A0CC9255FF46}">
      <dgm:prSet/>
      <dgm:spPr/>
      <dgm:t>
        <a:bodyPr/>
        <a:lstStyle/>
        <a:p>
          <a:endParaRPr lang="zh-CN" altLang="en-US"/>
        </a:p>
      </dgm:t>
    </dgm:pt>
    <dgm:pt modelId="{0E5D5B0A-EB45-4E43-965D-88E67F543CD5}" type="sibTrans" cxnId="{0F1AF0B5-4C1D-4D73-B3A6-A0CC9255FF46}">
      <dgm:prSet/>
      <dgm:spPr/>
      <dgm:t>
        <a:bodyPr/>
        <a:lstStyle/>
        <a:p>
          <a:endParaRPr lang="zh-CN" altLang="en-US"/>
        </a:p>
      </dgm:t>
    </dgm:pt>
    <dgm:pt modelId="{FC95CF17-52C8-47D5-94B0-A879455CBCBE}" type="pres">
      <dgm:prSet presAssocID="{1BCCC42D-8F24-4EE9-A148-109EE9DB48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DE60ABB-1C5F-4A08-ABA5-36A7954BD0F8}" type="pres">
      <dgm:prSet presAssocID="{11808325-0B9C-442F-A4FA-2E23DF71F49C}" presName="parentText" presStyleLbl="node1" presStyleIdx="0" presStyleCnt="2" custScaleY="45975" custLinFactNeighborX="620" custLinFactNeighborY="-4570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12C534-DF81-4A77-9296-92E66E409064}" type="pres">
      <dgm:prSet presAssocID="{11808325-0B9C-442F-A4FA-2E23DF71F49C}" presName="childText" presStyleLbl="revTx" presStyleIdx="0" presStyleCnt="2" custLinFactNeighborY="-1923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FE2773-7850-49A8-9010-9BA6AC5807D5}" type="pres">
      <dgm:prSet presAssocID="{85F78403-0355-41D1-9A9F-67A5A64AA7B7}" presName="parentText" presStyleLbl="node1" presStyleIdx="1" presStyleCnt="2" custScaleY="43182" custLinFactNeighborY="-2713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E71ECA-28E8-4288-887F-8D330C6593EF}" type="pres">
      <dgm:prSet presAssocID="{85F78403-0355-41D1-9A9F-67A5A64AA7B7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17129BF-AA44-4014-BBCD-6A74296114DF}" type="presOf" srcId="{DD1272BE-1FDF-40A9-AF82-3C9F8F547FA2}" destId="{4212C534-DF81-4A77-9296-92E66E409064}" srcOrd="0" destOrd="1" presId="urn:microsoft.com/office/officeart/2005/8/layout/vList2"/>
    <dgm:cxn modelId="{2834B8BD-3DE9-4113-892D-1DBAD04CDA96}" srcId="{85F78403-0355-41D1-9A9F-67A5A64AA7B7}" destId="{348F902E-04CE-494A-BC1C-F5235AFA8BE6}" srcOrd="0" destOrd="0" parTransId="{F47136D3-6589-4BB7-8A5E-49989B32F890}" sibTransId="{BCA3324C-503A-41C4-B072-12DDF59EF56A}"/>
    <dgm:cxn modelId="{F0AAA9A0-A012-41D6-9513-D6D242B5F39A}" type="presOf" srcId="{2EEE54A7-2D09-45AD-8500-54BC7A0321D6}" destId="{4212C534-DF81-4A77-9296-92E66E409064}" srcOrd="0" destOrd="0" presId="urn:microsoft.com/office/officeart/2005/8/layout/vList2"/>
    <dgm:cxn modelId="{D4ACA2E5-43BD-40DE-B636-23A31EF0E90F}" type="presOf" srcId="{11808325-0B9C-442F-A4FA-2E23DF71F49C}" destId="{7DE60ABB-1C5F-4A08-ABA5-36A7954BD0F8}" srcOrd="0" destOrd="0" presId="urn:microsoft.com/office/officeart/2005/8/layout/vList2"/>
    <dgm:cxn modelId="{A98BA1C7-2779-4139-A7CF-E93CA30F3375}" type="presOf" srcId="{348F902E-04CE-494A-BC1C-F5235AFA8BE6}" destId="{9CE71ECA-28E8-4288-887F-8D330C6593EF}" srcOrd="0" destOrd="0" presId="urn:microsoft.com/office/officeart/2005/8/layout/vList2"/>
    <dgm:cxn modelId="{0F1AF0B5-4C1D-4D73-B3A6-A0CC9255FF46}" srcId="{11808325-0B9C-442F-A4FA-2E23DF71F49C}" destId="{DD1272BE-1FDF-40A9-AF82-3C9F8F547FA2}" srcOrd="1" destOrd="0" parTransId="{0CB8BAF9-CD30-4C33-B916-F40576D45651}" sibTransId="{0E5D5B0A-EB45-4E43-965D-88E67F543CD5}"/>
    <dgm:cxn modelId="{19371532-A6C7-4623-8830-146B9BDF3563}" type="presOf" srcId="{85F78403-0355-41D1-9A9F-67A5A64AA7B7}" destId="{2EFE2773-7850-49A8-9010-9BA6AC5807D5}" srcOrd="0" destOrd="0" presId="urn:microsoft.com/office/officeart/2005/8/layout/vList2"/>
    <dgm:cxn modelId="{3BF55AF4-D798-481C-8FC5-3D844722DC8F}" srcId="{11808325-0B9C-442F-A4FA-2E23DF71F49C}" destId="{2EEE54A7-2D09-45AD-8500-54BC7A0321D6}" srcOrd="0" destOrd="0" parTransId="{B869C24B-DD3E-4915-8D8A-29BBFE3EEE35}" sibTransId="{50963C55-1217-47E6-B81D-EE49A5296F6F}"/>
    <dgm:cxn modelId="{D18CF541-F401-4949-A92B-AB6B7792D414}" srcId="{1BCCC42D-8F24-4EE9-A148-109EE9DB48C1}" destId="{11808325-0B9C-442F-A4FA-2E23DF71F49C}" srcOrd="0" destOrd="0" parTransId="{29E7F24C-74C8-4F40-9F06-9412ED168D6F}" sibTransId="{006A3DE9-F4CC-490B-94D7-9EB9B2D59C8F}"/>
    <dgm:cxn modelId="{47172996-65DA-4FD9-97D4-78E8F133A7FE}" srcId="{1BCCC42D-8F24-4EE9-A148-109EE9DB48C1}" destId="{85F78403-0355-41D1-9A9F-67A5A64AA7B7}" srcOrd="1" destOrd="0" parTransId="{1668CFFD-920C-4C13-A77D-21D004AAB2DD}" sibTransId="{809B16AA-329D-454F-B584-92B007E7F2B2}"/>
    <dgm:cxn modelId="{28C5F412-E7E8-405B-A908-E51C57E04877}" type="presOf" srcId="{1BCCC42D-8F24-4EE9-A148-109EE9DB48C1}" destId="{FC95CF17-52C8-47D5-94B0-A879455CBCBE}" srcOrd="0" destOrd="0" presId="urn:microsoft.com/office/officeart/2005/8/layout/vList2"/>
    <dgm:cxn modelId="{71AAAFC7-4B8F-4423-AC09-606474921AB8}" type="presParOf" srcId="{FC95CF17-52C8-47D5-94B0-A879455CBCBE}" destId="{7DE60ABB-1C5F-4A08-ABA5-36A7954BD0F8}" srcOrd="0" destOrd="0" presId="urn:microsoft.com/office/officeart/2005/8/layout/vList2"/>
    <dgm:cxn modelId="{64856429-A5CD-42A2-A445-48F91AD972AD}" type="presParOf" srcId="{FC95CF17-52C8-47D5-94B0-A879455CBCBE}" destId="{4212C534-DF81-4A77-9296-92E66E409064}" srcOrd="1" destOrd="0" presId="urn:microsoft.com/office/officeart/2005/8/layout/vList2"/>
    <dgm:cxn modelId="{E05199BC-815D-4D42-BA11-2737929A2ECA}" type="presParOf" srcId="{FC95CF17-52C8-47D5-94B0-A879455CBCBE}" destId="{2EFE2773-7850-49A8-9010-9BA6AC5807D5}" srcOrd="2" destOrd="0" presId="urn:microsoft.com/office/officeart/2005/8/layout/vList2"/>
    <dgm:cxn modelId="{971DE08A-B4F8-4517-AF05-BC3C9F6AB012}" type="presParOf" srcId="{FC95CF17-52C8-47D5-94B0-A879455CBCBE}" destId="{9CE71ECA-28E8-4288-887F-8D330C6593E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60ABB-1C5F-4A08-ABA5-36A7954BD0F8}">
      <dsp:nvSpPr>
        <dsp:cNvPr id="0" name=""/>
        <dsp:cNvSpPr/>
      </dsp:nvSpPr>
      <dsp:spPr>
        <a:xfrm>
          <a:off x="0" y="206732"/>
          <a:ext cx="8128000" cy="923049"/>
        </a:xfrm>
        <a:prstGeom prst="roundRect">
          <a:avLst/>
        </a:prstGeom>
        <a:solidFill>
          <a:srgbClr val="7CAF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latin typeface="+mn-ea"/>
              <a:ea typeface="+mn-ea"/>
            </a:rPr>
            <a:t>git </a:t>
          </a:r>
          <a:r>
            <a:rPr lang="en-US" altLang="zh-CN" sz="2800" kern="1200" dirty="0" err="1" smtClean="0">
              <a:latin typeface="+mn-ea"/>
              <a:ea typeface="+mn-ea"/>
            </a:rPr>
            <a:t>init</a:t>
          </a:r>
          <a:endParaRPr lang="zh-CN" altLang="en-US" sz="2800" kern="1200" dirty="0">
            <a:latin typeface="+mn-ea"/>
            <a:ea typeface="+mn-ea"/>
          </a:endParaRPr>
        </a:p>
      </dsp:txBody>
      <dsp:txXfrm>
        <a:off x="45060" y="251792"/>
        <a:ext cx="8037880" cy="832929"/>
      </dsp:txXfrm>
    </dsp:sp>
    <dsp:sp modelId="{4212C534-DF81-4A77-9296-92E66E409064}">
      <dsp:nvSpPr>
        <dsp:cNvPr id="0" name=""/>
        <dsp:cNvSpPr/>
      </dsp:nvSpPr>
      <dsp:spPr>
        <a:xfrm>
          <a:off x="0" y="1258326"/>
          <a:ext cx="8128000" cy="1126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2400" kern="1200" dirty="0" smtClean="0"/>
            <a:t>可以新建一个仓库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400" kern="1200" dirty="0" smtClean="0"/>
            <a:t>git </a:t>
          </a:r>
          <a:r>
            <a:rPr lang="en-US" altLang="zh-CN" sz="2400" kern="1200" dirty="0" err="1" smtClean="0"/>
            <a:t>init</a:t>
          </a:r>
          <a:r>
            <a:rPr lang="zh-CN" altLang="en-US" sz="2400" kern="1200" dirty="0" smtClean="0"/>
            <a:t>可将一个目录变成</a:t>
          </a:r>
          <a:r>
            <a:rPr lang="en-US" altLang="zh-CN" sz="2400" kern="1200" dirty="0" smtClean="0"/>
            <a:t>Git</a:t>
          </a:r>
          <a:r>
            <a:rPr lang="zh-CN" altLang="en-US" sz="2400" kern="1200" dirty="0" smtClean="0"/>
            <a:t>可管理的仓库</a:t>
          </a:r>
          <a:endParaRPr lang="en-US" altLang="zh-CN" sz="2400" kern="1200" dirty="0"/>
        </a:p>
      </dsp:txBody>
      <dsp:txXfrm>
        <a:off x="0" y="1258326"/>
        <a:ext cx="8128000" cy="1126080"/>
      </dsp:txXfrm>
    </dsp:sp>
    <dsp:sp modelId="{2EFE2773-7850-49A8-9010-9BA6AC5807D5}">
      <dsp:nvSpPr>
        <dsp:cNvPr id="0" name=""/>
        <dsp:cNvSpPr/>
      </dsp:nvSpPr>
      <dsp:spPr>
        <a:xfrm>
          <a:off x="0" y="2482882"/>
          <a:ext cx="8128000" cy="866973"/>
        </a:xfrm>
        <a:prstGeom prst="roundRect">
          <a:avLst/>
        </a:prstGeom>
        <a:solidFill>
          <a:srgbClr val="7CAF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latin typeface="+mn-ea"/>
              <a:ea typeface="+mn-ea"/>
            </a:rPr>
            <a:t>git clone</a:t>
          </a:r>
          <a:endParaRPr lang="zh-CN" altLang="en-US" sz="2800" kern="1200" dirty="0">
            <a:latin typeface="+mn-ea"/>
            <a:ea typeface="+mn-ea"/>
          </a:endParaRPr>
        </a:p>
      </dsp:txBody>
      <dsp:txXfrm>
        <a:off x="42322" y="2525204"/>
        <a:ext cx="8043356" cy="782329"/>
      </dsp:txXfrm>
    </dsp:sp>
    <dsp:sp modelId="{9CE71ECA-28E8-4288-887F-8D330C6593EF}">
      <dsp:nvSpPr>
        <dsp:cNvPr id="0" name=""/>
        <dsp:cNvSpPr/>
      </dsp:nvSpPr>
      <dsp:spPr>
        <a:xfrm>
          <a:off x="0" y="3637464"/>
          <a:ext cx="812800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CN" sz="2400" kern="1200" dirty="0" err="1" smtClean="0"/>
            <a:t>git</a:t>
          </a:r>
          <a:r>
            <a:rPr lang="en-US" altLang="zh-CN" sz="2400" kern="1200" dirty="0" smtClean="0"/>
            <a:t> clone https://github.com/wuch15/test-git.git</a:t>
          </a:r>
          <a:endParaRPr lang="zh-CN" altLang="en-US" sz="2400" kern="1200" dirty="0"/>
        </a:p>
      </dsp:txBody>
      <dsp:txXfrm>
        <a:off x="0" y="3637464"/>
        <a:ext cx="8128000" cy="1059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2017/5/21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 userDrawn="1"/>
        </p:nvSpPr>
        <p:spPr>
          <a:xfrm rot="5400000">
            <a:off x="1657349" y="-1657351"/>
            <a:ext cx="1155700" cy="4470402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直角三角形 6"/>
          <p:cNvSpPr/>
          <p:nvPr userDrawn="1"/>
        </p:nvSpPr>
        <p:spPr>
          <a:xfrm rot="16200000">
            <a:off x="7480300" y="2146300"/>
            <a:ext cx="6451600" cy="2971800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rot="5400000">
            <a:off x="0" y="0"/>
            <a:ext cx="1752600" cy="17526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>
            <a:off x="8165252" y="2831252"/>
            <a:ext cx="3695700" cy="435779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直角三角形 8"/>
          <p:cNvSpPr/>
          <p:nvPr userDrawn="1"/>
        </p:nvSpPr>
        <p:spPr>
          <a:xfrm>
            <a:off x="0" y="4305300"/>
            <a:ext cx="1625600" cy="255270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307569" y="1452563"/>
            <a:ext cx="5109845" cy="83470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307569" y="2287271"/>
            <a:ext cx="7098666" cy="1215006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1307568" y="3502276"/>
            <a:ext cx="7098667" cy="5795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307569" y="4158672"/>
            <a:ext cx="5109845" cy="1511877"/>
          </a:xfrm>
          <a:prstGeom prst="rect">
            <a:avLst/>
          </a:prstGeom>
        </p:spPr>
        <p:txBody>
          <a:bodyPr anchor="t"/>
          <a:lstStyle>
            <a:lvl1pPr marL="285750" indent="-285750">
              <a:buFont typeface="Arial" charset="0"/>
              <a:buChar char="•"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8340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2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5465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3568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8747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7335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26631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9134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2016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300181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310515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409020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4187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2530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356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234141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44475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342980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3527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4621538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4719091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942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2530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356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208709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19043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28438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29471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36779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378126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7077075" y="4512003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7912100" y="4615343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525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1514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254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198549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08883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27422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28455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35763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367966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7077075" y="4410403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7912100" y="4513743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7077075" y="5244479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7912100" y="5347819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55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30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151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2" r:id="rId2"/>
    <p:sldLayoutId id="2147483687" r:id="rId3"/>
    <p:sldLayoutId id="2147483688" r:id="rId4"/>
    <p:sldLayoutId id="2147483689" r:id="rId5"/>
    <p:sldLayoutId id="2147483684" r:id="rId6"/>
    <p:sldLayoutId id="2147483690" r:id="rId7"/>
    <p:sldLayoutId id="2147483695" r:id="rId8"/>
    <p:sldLayoutId id="2147483696" r:id="rId9"/>
    <p:sldLayoutId id="2147483697" r:id="rId10"/>
    <p:sldLayoutId id="2147483698" r:id="rId11"/>
    <p:sldLayoutId id="2147483692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69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307569" y="1495758"/>
            <a:ext cx="7778831" cy="1215006"/>
          </a:xfrm>
        </p:spPr>
        <p:txBody>
          <a:bodyPr/>
          <a:lstStyle/>
          <a:p>
            <a:pPr algn="ctr"/>
            <a:r>
              <a:rPr kumimoji="1" lang="zh-CN" altLang="en-US" sz="5400" dirty="0" smtClean="0"/>
              <a:t>队式招新宣讲暨</a:t>
            </a:r>
            <a:r>
              <a:rPr kumimoji="1" lang="en-US" altLang="zh-CN" sz="5400" dirty="0" err="1" smtClean="0"/>
              <a:t>Git</a:t>
            </a:r>
            <a:r>
              <a:rPr kumimoji="1" lang="zh-CN" altLang="en-US" sz="5400" dirty="0" smtClean="0"/>
              <a:t>讲座</a:t>
            </a:r>
            <a:endParaRPr kumimoji="1" lang="zh-CN" altLang="en-US" sz="5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400" y="3607749"/>
            <a:ext cx="2744067" cy="28535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4" t="24146" r="9775" b="14226"/>
          <a:stretch/>
        </p:blipFill>
        <p:spPr>
          <a:xfrm>
            <a:off x="1951199" y="3862470"/>
            <a:ext cx="2505601" cy="24807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64800" y="2883015"/>
            <a:ext cx="3571200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4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队式招新群</a:t>
            </a:r>
            <a:endParaRPr lang="zh-CN" altLang="en-US" sz="4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56800" y="2883015"/>
            <a:ext cx="3571200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4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报名问卷链接</a:t>
            </a:r>
            <a:endParaRPr lang="zh-CN" altLang="en-US" sz="4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707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sz="3200" dirty="0"/>
              <a:t>Git</a:t>
            </a:r>
            <a:r>
              <a:rPr kumimoji="1" lang="zh-CN" altLang="en-US" sz="3200" dirty="0"/>
              <a:t>仓库操作</a:t>
            </a: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1613743416"/>
              </p:ext>
            </p:extLst>
          </p:nvPr>
        </p:nvGraphicFramePr>
        <p:xfrm>
          <a:off x="2015792" y="13411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0" name="标题 3"/>
          <p:cNvSpPr txBox="1">
            <a:spLocks/>
          </p:cNvSpPr>
          <p:nvPr/>
        </p:nvSpPr>
        <p:spPr>
          <a:xfrm>
            <a:off x="3794789" y="1012800"/>
            <a:ext cx="8596668" cy="1320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首先我们要有一个仓库</a:t>
            </a:r>
          </a:p>
        </p:txBody>
      </p:sp>
    </p:spTree>
    <p:extLst>
      <p:ext uri="{BB962C8B-B14F-4D97-AF65-F5344CB8AC3E}">
        <p14:creationId xmlns:p14="http://schemas.microsoft.com/office/powerpoint/2010/main" val="192201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sz="3200" dirty="0"/>
              <a:t>Git</a:t>
            </a:r>
            <a:r>
              <a:rPr kumimoji="1" lang="zh-CN" altLang="en-US" sz="3200" dirty="0"/>
              <a:t>仓库操作</a:t>
            </a:r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749334" y="1450548"/>
            <a:ext cx="8596668" cy="1320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仓库长这样</a:t>
            </a:r>
            <a:endParaRPr lang="zh-CN" altLang="en-US" dirty="0"/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749334" y="2387765"/>
            <a:ext cx="8596668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smtClean="0"/>
              <a:t>.git</a:t>
            </a:r>
            <a:r>
              <a:rPr lang="zh-CN" altLang="en-US" dirty="0" smtClean="0"/>
              <a:t>目录是用来跟踪管理版本库的</a:t>
            </a:r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smtClean="0"/>
              <a:t>test.txt</a:t>
            </a:r>
            <a:r>
              <a:rPr lang="zh-CN" altLang="en-US" dirty="0" smtClean="0"/>
              <a:t>就是我们的文件了</a:t>
            </a:r>
            <a:endParaRPr lang="en-US" altLang="zh-CN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34" y="3708565"/>
            <a:ext cx="4780069" cy="16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9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sz="3200" dirty="0"/>
              <a:t>Git</a:t>
            </a:r>
            <a:r>
              <a:rPr kumimoji="1" lang="zh-CN" altLang="en-US" sz="3200" dirty="0"/>
              <a:t>仓库操作</a:t>
            </a:r>
          </a:p>
        </p:txBody>
      </p:sp>
      <p:sp>
        <p:nvSpPr>
          <p:cNvPr id="9" name="标题 3"/>
          <p:cNvSpPr txBox="1">
            <a:spLocks/>
          </p:cNvSpPr>
          <p:nvPr/>
        </p:nvSpPr>
        <p:spPr>
          <a:xfrm>
            <a:off x="1642882" y="1250438"/>
            <a:ext cx="8221519" cy="12631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Git</a:t>
            </a:r>
            <a:r>
              <a:rPr lang="zh-CN" altLang="en-US" dirty="0" smtClean="0"/>
              <a:t>怎么管理我们的修改呢</a:t>
            </a:r>
            <a:endParaRPr lang="zh-CN" altLang="en-US" dirty="0"/>
          </a:p>
        </p:txBody>
      </p:sp>
      <p:sp>
        <p:nvSpPr>
          <p:cNvPr id="10" name="内容占位符 4"/>
          <p:cNvSpPr txBox="1">
            <a:spLocks/>
          </p:cNvSpPr>
          <p:nvPr/>
        </p:nvSpPr>
        <p:spPr>
          <a:xfrm>
            <a:off x="970383" y="2038718"/>
            <a:ext cx="8221519" cy="37114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53" y="2416410"/>
            <a:ext cx="6715215" cy="343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sz="3200" dirty="0"/>
              <a:t>Git</a:t>
            </a:r>
            <a:r>
              <a:rPr kumimoji="1" lang="zh-CN" altLang="en-US" sz="3200" dirty="0"/>
              <a:t>仓库操作</a:t>
            </a:r>
          </a:p>
        </p:txBody>
      </p:sp>
      <p:sp>
        <p:nvSpPr>
          <p:cNvPr id="13" name="标题 3"/>
          <p:cNvSpPr txBox="1">
            <a:spLocks/>
          </p:cNvSpPr>
          <p:nvPr/>
        </p:nvSpPr>
        <p:spPr>
          <a:xfrm>
            <a:off x="821334" y="114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git add</a:t>
            </a:r>
            <a:r>
              <a:rPr lang="zh-CN" altLang="en-US" dirty="0" smtClean="0"/>
              <a:t>往暂存区放我们的修改</a:t>
            </a:r>
            <a:endParaRPr lang="zh-CN" altLang="en-US" dirty="0"/>
          </a:p>
        </p:txBody>
      </p:sp>
      <p:sp>
        <p:nvSpPr>
          <p:cNvPr id="14" name="内容占位符 4"/>
          <p:cNvSpPr txBox="1">
            <a:spLocks/>
          </p:cNvSpPr>
          <p:nvPr/>
        </p:nvSpPr>
        <p:spPr>
          <a:xfrm>
            <a:off x="677333" y="2042165"/>
            <a:ext cx="5163909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git 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file1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file2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file3</a:t>
            </a:r>
            <a:r>
              <a:rPr lang="zh-CN" altLang="en-US" dirty="0" smtClean="0"/>
              <a:t> </a:t>
            </a:r>
            <a:r>
              <a:rPr lang="en-US" altLang="zh-CN" dirty="0" smtClean="0"/>
              <a:t>……</a:t>
            </a:r>
          </a:p>
          <a:p>
            <a:r>
              <a:rPr lang="zh-CN" altLang="en-US" dirty="0" smtClean="0"/>
              <a:t>将文件（修改）添加到暂存区</a:t>
            </a:r>
            <a:endParaRPr lang="en-US" altLang="zh-CN" dirty="0" smtClean="0"/>
          </a:p>
          <a:p>
            <a:r>
              <a:rPr lang="en-US" altLang="zh-CN" dirty="0" smtClean="0"/>
              <a:t>git add –A</a:t>
            </a:r>
            <a:r>
              <a:rPr lang="zh-CN" altLang="en-US" dirty="0" smtClean="0"/>
              <a:t>可添加所有改动的已跟踪文件和未跟踪文件。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 smtClean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42" y="2222465"/>
            <a:ext cx="4331326" cy="314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9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sz="3200" dirty="0"/>
              <a:t>Git</a:t>
            </a:r>
            <a:r>
              <a:rPr kumimoji="1" lang="zh-CN" altLang="en-US" sz="3200" dirty="0"/>
              <a:t>仓库操作</a:t>
            </a:r>
          </a:p>
        </p:txBody>
      </p:sp>
      <p:sp>
        <p:nvSpPr>
          <p:cNvPr id="10" name="标题 3"/>
          <p:cNvSpPr txBox="1">
            <a:spLocks/>
          </p:cNvSpPr>
          <p:nvPr/>
        </p:nvSpPr>
        <p:spPr>
          <a:xfrm>
            <a:off x="900534" y="1228800"/>
            <a:ext cx="8596668" cy="1320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/>
              <a:t>git commit </a:t>
            </a:r>
            <a:r>
              <a:rPr lang="zh-CN" altLang="en-US" sz="3600" dirty="0" smtClean="0"/>
              <a:t>把暂存区修改放入</a:t>
            </a:r>
            <a:r>
              <a:rPr lang="en-US" altLang="zh-CN" sz="3600" dirty="0" smtClean="0"/>
              <a:t>HEAD</a:t>
            </a:r>
            <a:endParaRPr lang="zh-CN" altLang="en-US" sz="3600" dirty="0"/>
          </a:p>
        </p:txBody>
      </p:sp>
      <p:sp>
        <p:nvSpPr>
          <p:cNvPr id="11" name="内容占位符 4"/>
          <p:cNvSpPr txBox="1">
            <a:spLocks/>
          </p:cNvSpPr>
          <p:nvPr/>
        </p:nvSpPr>
        <p:spPr>
          <a:xfrm>
            <a:off x="900534" y="2034965"/>
            <a:ext cx="4604350" cy="42161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commit –m “</a:t>
            </a:r>
            <a:r>
              <a:rPr lang="zh-CN" altLang="en-US" dirty="0" smtClean="0"/>
              <a:t>提交说明</a:t>
            </a:r>
            <a:r>
              <a:rPr lang="en-US" altLang="zh-CN" dirty="0" smtClean="0"/>
              <a:t>”</a:t>
            </a:r>
          </a:p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commit –a</a:t>
            </a:r>
            <a:r>
              <a:rPr lang="zh-CN" altLang="en-US" dirty="0" smtClean="0"/>
              <a:t>可对本地所有变更的已跟踪文件进行提交，包括修改和删除，但不包括未跟踪文件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HEAD</a:t>
            </a:r>
            <a:r>
              <a:rPr lang="zh-CN" altLang="en-US" dirty="0" smtClean="0"/>
              <a:t>指向的就是目前最新的版本</a:t>
            </a:r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198" y="2268800"/>
            <a:ext cx="5386954" cy="398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4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sz="3200" dirty="0"/>
              <a:t>Git</a:t>
            </a:r>
            <a:r>
              <a:rPr kumimoji="1" lang="zh-CN" altLang="en-US" sz="3200" dirty="0"/>
              <a:t>仓库操作</a:t>
            </a:r>
          </a:p>
        </p:txBody>
      </p:sp>
      <p:sp>
        <p:nvSpPr>
          <p:cNvPr id="7" name="标题 3"/>
          <p:cNvSpPr txBox="1">
            <a:spLocks/>
          </p:cNvSpPr>
          <p:nvPr/>
        </p:nvSpPr>
        <p:spPr>
          <a:xfrm>
            <a:off x="806639" y="1473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/>
              <a:t>commit</a:t>
            </a:r>
            <a:r>
              <a:rPr lang="zh-CN" altLang="en-US" sz="3600" dirty="0" smtClean="0"/>
              <a:t>了那么多版本</a:t>
            </a:r>
            <a:r>
              <a:rPr lang="en-US" altLang="zh-CN" sz="3600" dirty="0" smtClean="0"/>
              <a:t>,</a:t>
            </a:r>
            <a:r>
              <a:rPr lang="zh-CN" altLang="en-US" sz="3600" dirty="0" smtClean="0"/>
              <a:t>能看到它们么</a:t>
            </a:r>
            <a:r>
              <a:rPr lang="en-US" altLang="zh-CN" sz="3600" dirty="0" smtClean="0"/>
              <a:t>?</a:t>
            </a:r>
            <a:endParaRPr lang="zh-CN" altLang="en-US" sz="3600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77334" y="2243765"/>
            <a:ext cx="8725973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mtClean="0"/>
              <a:t>git log</a:t>
            </a:r>
            <a:r>
              <a:rPr lang="zh-CN" altLang="en-US" smtClean="0"/>
              <a:t> </a:t>
            </a:r>
            <a:endParaRPr lang="en-US" altLang="zh-CN" smtClean="0"/>
          </a:p>
          <a:p>
            <a:r>
              <a:rPr lang="zh-CN" altLang="en-US" smtClean="0"/>
              <a:t>查看提交历史，可看到对应版本的提交说明和版本号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版本号是一个</a:t>
            </a:r>
            <a:r>
              <a:rPr lang="en-US" altLang="zh-CN" smtClean="0"/>
              <a:t>SHA1</a:t>
            </a:r>
            <a:r>
              <a:rPr lang="zh-CN" altLang="en-US" smtClean="0"/>
              <a:t>计算出的十六进制数</a:t>
            </a:r>
            <a:r>
              <a:rPr lang="en-US" altLang="zh-CN" smtClean="0"/>
              <a:t>,</a:t>
            </a:r>
            <a:r>
              <a:rPr lang="zh-CN" altLang="en-US" smtClean="0"/>
              <a:t>长这样</a:t>
            </a:r>
            <a:r>
              <a:rPr lang="en-US" altLang="zh-CN" smtClean="0"/>
              <a:t>:</a:t>
            </a:r>
          </a:p>
          <a:p>
            <a:r>
              <a:rPr lang="zh-CN" altLang="zh-CN" smtClean="0">
                <a:solidFill>
                  <a:srgbClr val="009999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3628164</a:t>
            </a:r>
            <a:r>
              <a:rPr lang="zh-CN" altLang="zh-CN" smtClean="0">
                <a:solidFill>
                  <a:srgbClr val="444444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fb26d48395383f8f31179f24e0882e1e</a:t>
            </a:r>
            <a:r>
              <a:rPr lang="zh-CN" altLang="zh-CN" smtClean="0">
                <a:solidFill>
                  <a:srgbClr val="009999"/>
                </a:solidFill>
                <a:latin typeface="Arial Unicode MS" panose="020B0604020202020204" pitchFamily="34" charset="-122"/>
                <a:cs typeface="Consolas" panose="020B0609020204030204" pitchFamily="49" charset="0"/>
              </a:rPr>
              <a:t>0</a:t>
            </a:r>
            <a:r>
              <a:rPr lang="zh-CN" altLang="zh-CN" sz="3600" smtClean="0"/>
              <a:t> </a:t>
            </a:r>
            <a:endParaRPr lang="zh-CN" altLang="zh-CN" sz="5400" smtClean="0">
              <a:latin typeface="Arial" panose="020B0604020202020204" pitchFamily="34" charset="0"/>
            </a:endParaRPr>
          </a:p>
          <a:p>
            <a:r>
              <a:rPr lang="en-US" altLang="zh-CN" smtClean="0"/>
              <a:t>(</a:t>
            </a:r>
            <a:r>
              <a:rPr lang="zh-CN" altLang="en-US" smtClean="0"/>
              <a:t>所以要好好写</a:t>
            </a:r>
            <a:r>
              <a:rPr lang="en-US" altLang="zh-CN" smtClean="0"/>
              <a:t>commit</a:t>
            </a:r>
            <a:r>
              <a:rPr lang="zh-CN" altLang="en-US" smtClean="0"/>
              <a:t>信息</a:t>
            </a:r>
            <a:r>
              <a:rPr lang="en-US" altLang="zh-CN" smtClean="0"/>
              <a:t>)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7645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sz="3200" dirty="0"/>
              <a:t>Git</a:t>
            </a:r>
            <a:r>
              <a:rPr kumimoji="1" lang="zh-CN" altLang="en-US" sz="3200" dirty="0"/>
              <a:t>仓库操作</a:t>
            </a:r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677334" y="1380000"/>
            <a:ext cx="8596668" cy="1320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/>
              <a:t>怎么看我现在的仓库状态</a:t>
            </a:r>
            <a:r>
              <a:rPr lang="en-US" altLang="zh-CN" sz="3600" dirty="0" smtClean="0"/>
              <a:t>?</a:t>
            </a:r>
            <a:endParaRPr lang="zh-CN" altLang="en-US" sz="3600" dirty="0"/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677334" y="2258165"/>
            <a:ext cx="8596668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mtClean="0"/>
              <a:t>git status</a:t>
            </a:r>
          </a:p>
          <a:p>
            <a:r>
              <a:rPr lang="zh-CN" altLang="en-US" smtClean="0"/>
              <a:t>查看仓库当前工作状态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能看到些什么呢</a:t>
            </a:r>
            <a:r>
              <a:rPr lang="en-US" altLang="zh-CN" smtClean="0"/>
              <a:t>?</a:t>
            </a:r>
          </a:p>
          <a:p>
            <a:r>
              <a:rPr lang="zh-CN" altLang="en-US" smtClean="0"/>
              <a:t>是否有更新但未</a:t>
            </a:r>
            <a:r>
              <a:rPr lang="en-US" altLang="zh-CN" smtClean="0"/>
              <a:t>add</a:t>
            </a:r>
            <a:r>
              <a:rPr lang="zh-CN" altLang="en-US" smtClean="0"/>
              <a:t>的文件</a:t>
            </a:r>
            <a:endParaRPr lang="en-US" altLang="zh-CN" smtClean="0"/>
          </a:p>
          <a:p>
            <a:r>
              <a:rPr lang="zh-CN" altLang="en-US" smtClean="0"/>
              <a:t>是否有</a:t>
            </a:r>
            <a:r>
              <a:rPr lang="en-US" altLang="zh-CN" smtClean="0"/>
              <a:t>add</a:t>
            </a:r>
            <a:r>
              <a:rPr lang="zh-CN" altLang="en-US" smtClean="0"/>
              <a:t>但未</a:t>
            </a:r>
            <a:r>
              <a:rPr lang="en-US" altLang="zh-CN" smtClean="0"/>
              <a:t>commit</a:t>
            </a:r>
            <a:r>
              <a:rPr lang="zh-CN" altLang="en-US" smtClean="0"/>
              <a:t>的文件</a:t>
            </a:r>
            <a:endParaRPr lang="en-US" altLang="zh-CN" smtClean="0"/>
          </a:p>
          <a:p>
            <a:r>
              <a:rPr lang="en-US" altLang="zh-CN" smtClean="0"/>
              <a:t>…………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5079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sz="3200" dirty="0"/>
              <a:t>Git</a:t>
            </a:r>
            <a:r>
              <a:rPr kumimoji="1" lang="zh-CN" altLang="en-US" sz="3200" dirty="0"/>
              <a:t>仓库操作</a:t>
            </a:r>
          </a:p>
        </p:txBody>
      </p:sp>
      <p:sp>
        <p:nvSpPr>
          <p:cNvPr id="7" name="标题 3"/>
          <p:cNvSpPr txBox="1">
            <a:spLocks/>
          </p:cNvSpPr>
          <p:nvPr/>
        </p:nvSpPr>
        <p:spPr>
          <a:xfrm>
            <a:off x="677334" y="1435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/>
              <a:t>我想看看文件有哪些修改</a:t>
            </a:r>
            <a:endParaRPr lang="zh-CN" altLang="en-US" sz="3600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77334" y="2459765"/>
            <a:ext cx="8596668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git diff</a:t>
            </a:r>
            <a:r>
              <a:rPr lang="zh-CN" altLang="en-US" dirty="0" smtClean="0"/>
              <a:t> 可以看工作区和暂存区文件的区别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git diff --cached </a:t>
            </a:r>
            <a:r>
              <a:rPr lang="zh-CN" altLang="en-US" dirty="0" smtClean="0"/>
              <a:t>可以看暂存区和</a:t>
            </a:r>
            <a:r>
              <a:rPr lang="en-US" altLang="zh-CN" dirty="0" smtClean="0"/>
              <a:t>HEAD</a:t>
            </a:r>
            <a:r>
              <a:rPr lang="zh-CN" altLang="en-US" dirty="0" smtClean="0"/>
              <a:t>的区别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git diff HEAD </a:t>
            </a:r>
            <a:r>
              <a:rPr lang="zh-CN" altLang="en-US" dirty="0" smtClean="0"/>
              <a:t>可以看工作区和</a:t>
            </a:r>
            <a:r>
              <a:rPr lang="en-US" altLang="zh-CN" dirty="0" smtClean="0"/>
              <a:t>HEAD</a:t>
            </a:r>
            <a:r>
              <a:rPr lang="zh-CN" altLang="en-US" dirty="0" smtClean="0"/>
              <a:t>的区别</a:t>
            </a:r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7974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合作开发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8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合作开发</a:t>
            </a:r>
            <a:endParaRPr kumimoji="1" lang="zh-CN" altLang="en-US" dirty="0"/>
          </a:p>
        </p:txBody>
      </p:sp>
      <p:sp>
        <p:nvSpPr>
          <p:cNvPr id="7" name="燕尾形 6"/>
          <p:cNvSpPr/>
          <p:nvPr/>
        </p:nvSpPr>
        <p:spPr>
          <a:xfrm>
            <a:off x="2540000" y="1871735"/>
            <a:ext cx="2810933" cy="541866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0" y="1871734"/>
            <a:ext cx="2675467" cy="541867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5" name="燕尾形 54"/>
          <p:cNvSpPr/>
          <p:nvPr/>
        </p:nvSpPr>
        <p:spPr>
          <a:xfrm>
            <a:off x="5215467" y="1871734"/>
            <a:ext cx="2810933" cy="541866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6" name="燕尾形 55"/>
          <p:cNvSpPr/>
          <p:nvPr/>
        </p:nvSpPr>
        <p:spPr>
          <a:xfrm>
            <a:off x="7890933" y="1871733"/>
            <a:ext cx="2810933" cy="541866"/>
          </a:xfrm>
          <a:prstGeom prst="chevro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45540" y="3363613"/>
            <a:ext cx="3027259" cy="1077218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r>
              <a:rPr lang="en-US" altLang="zh-CN" sz="3200" dirty="0"/>
              <a:t>git push</a:t>
            </a:r>
            <a:r>
              <a:rPr lang="zh-CN" altLang="en-US" sz="3200" dirty="0"/>
              <a:t>往远程仓库推送修改</a:t>
            </a:r>
            <a:endParaRPr lang="en-US" altLang="zh-CN" sz="3200" dirty="0"/>
          </a:p>
        </p:txBody>
      </p:sp>
      <p:grpSp>
        <p:nvGrpSpPr>
          <p:cNvPr id="29" name="组 28"/>
          <p:cNvGrpSpPr/>
          <p:nvPr/>
        </p:nvGrpSpPr>
        <p:grpSpPr>
          <a:xfrm>
            <a:off x="485191" y="2413599"/>
            <a:ext cx="173567" cy="948266"/>
            <a:chOff x="11040533" y="427567"/>
            <a:chExt cx="173567" cy="948266"/>
          </a:xfrm>
        </p:grpSpPr>
        <p:cxnSp>
          <p:nvCxnSpPr>
            <p:cNvPr id="26" name="直线连接符 25"/>
            <p:cNvCxnSpPr/>
            <p:nvPr/>
          </p:nvCxnSpPr>
          <p:spPr>
            <a:xfrm>
              <a:off x="11127316" y="427567"/>
              <a:ext cx="0" cy="897467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11040533" y="1202266"/>
              <a:ext cx="173567" cy="173567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5900934" y="3363613"/>
            <a:ext cx="4387865" cy="1077218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r>
              <a:rPr lang="en-US" altLang="zh-CN" sz="3200" dirty="0"/>
              <a:t>git pull</a:t>
            </a:r>
            <a:r>
              <a:rPr lang="zh-CN" altLang="en-US" sz="3200" dirty="0"/>
              <a:t>获取远程仓库的修改并与本地仓库合并</a:t>
            </a:r>
            <a:endParaRPr lang="en-US" altLang="zh-CN" sz="3200" dirty="0"/>
          </a:p>
        </p:txBody>
      </p:sp>
      <p:grpSp>
        <p:nvGrpSpPr>
          <p:cNvPr id="72" name="组 71"/>
          <p:cNvGrpSpPr/>
          <p:nvPr/>
        </p:nvGrpSpPr>
        <p:grpSpPr>
          <a:xfrm>
            <a:off x="5640585" y="2413599"/>
            <a:ext cx="173567" cy="948266"/>
            <a:chOff x="11040533" y="427567"/>
            <a:chExt cx="173567" cy="948266"/>
          </a:xfrm>
        </p:grpSpPr>
        <p:cxnSp>
          <p:nvCxnSpPr>
            <p:cNvPr id="73" name="直线连接符 72"/>
            <p:cNvCxnSpPr/>
            <p:nvPr/>
          </p:nvCxnSpPr>
          <p:spPr>
            <a:xfrm>
              <a:off x="11127316" y="427567"/>
              <a:ext cx="0" cy="897467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/>
            <p:cNvSpPr/>
            <p:nvPr/>
          </p:nvSpPr>
          <p:spPr>
            <a:xfrm>
              <a:off x="11040533" y="1202266"/>
              <a:ext cx="173567" cy="17356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7" name="组 76"/>
          <p:cNvGrpSpPr/>
          <p:nvPr/>
        </p:nvGrpSpPr>
        <p:grpSpPr>
          <a:xfrm>
            <a:off x="7813091" y="4056133"/>
            <a:ext cx="173567" cy="948266"/>
            <a:chOff x="11040533" y="427567"/>
            <a:chExt cx="173567" cy="948266"/>
          </a:xfrm>
        </p:grpSpPr>
        <p:cxnSp>
          <p:nvCxnSpPr>
            <p:cNvPr id="78" name="直线连接符 77"/>
            <p:cNvCxnSpPr/>
            <p:nvPr/>
          </p:nvCxnSpPr>
          <p:spPr>
            <a:xfrm>
              <a:off x="11127316" y="427567"/>
              <a:ext cx="0" cy="897467"/>
            </a:xfrm>
            <a:prstGeom prst="line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椭圆 78"/>
            <p:cNvSpPr/>
            <p:nvPr/>
          </p:nvSpPr>
          <p:spPr>
            <a:xfrm>
              <a:off x="11040533" y="1202266"/>
              <a:ext cx="173567" cy="17356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2391680" y="1035731"/>
            <a:ext cx="74029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我们需要往远程仓库推送或获得内容呢</a:t>
            </a:r>
            <a:r>
              <a:rPr lang="en-US" altLang="zh-CN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2144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307569" y="2247261"/>
            <a:ext cx="5461531" cy="1215006"/>
          </a:xfrm>
        </p:spPr>
        <p:txBody>
          <a:bodyPr/>
          <a:lstStyle/>
          <a:p>
            <a:r>
              <a:rPr kumimoji="1" lang="en-US" altLang="zh-CN" dirty="0" smtClean="0"/>
              <a:t>Git </a:t>
            </a:r>
            <a:r>
              <a:rPr kumimoji="1" lang="zh-CN" altLang="en-US" dirty="0" smtClean="0"/>
              <a:t>简易教程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sz="1800" dirty="0" smtClean="0"/>
              <a:t>清华大学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电子系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软件部</a:t>
            </a:r>
            <a:endParaRPr kumimoji="1" lang="en-US" altLang="zh-CN" sz="1800" dirty="0" smtClean="0"/>
          </a:p>
          <a:p>
            <a:r>
              <a:rPr kumimoji="1" lang="zh-CN" altLang="en-US" sz="1800" dirty="0"/>
              <a:t>武楚涵</a:t>
            </a: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9478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合作开发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1997200"/>
            <a:ext cx="10312400" cy="11345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0" y="3131734"/>
            <a:ext cx="9177866" cy="113453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4266267"/>
            <a:ext cx="8043332" cy="11345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02451" y="2273039"/>
            <a:ext cx="8103149" cy="523220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r>
              <a:rPr lang="zh-CN" altLang="en-US" sz="2800" dirty="0"/>
              <a:t>如果</a:t>
            </a:r>
            <a:r>
              <a:rPr lang="en-US" altLang="zh-CN" sz="2800" dirty="0"/>
              <a:t>push</a:t>
            </a:r>
            <a:r>
              <a:rPr lang="zh-CN" altLang="en-US" sz="2800" dirty="0"/>
              <a:t>时远程仓库已经被更新过了怎么办呢</a:t>
            </a:r>
            <a:r>
              <a:rPr lang="en-US" altLang="zh-CN" sz="2800" dirty="0"/>
              <a:t>?</a:t>
            </a:r>
          </a:p>
        </p:txBody>
      </p:sp>
      <p:sp>
        <p:nvSpPr>
          <p:cNvPr id="38" name="矩形 37"/>
          <p:cNvSpPr/>
          <p:nvPr/>
        </p:nvSpPr>
        <p:spPr>
          <a:xfrm>
            <a:off x="702451" y="3427250"/>
            <a:ext cx="8556749" cy="523220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r>
              <a:rPr lang="zh-CN" altLang="en-US" sz="2800" dirty="0"/>
              <a:t>先用</a:t>
            </a:r>
            <a:r>
              <a:rPr lang="en-US" altLang="zh-CN" sz="2800" dirty="0"/>
              <a:t>pull</a:t>
            </a:r>
            <a:r>
              <a:rPr lang="zh-CN" altLang="en-US" sz="2800" dirty="0"/>
              <a:t>命令获取远程更新并与本地合并后，再</a:t>
            </a:r>
            <a:r>
              <a:rPr lang="en-US" altLang="zh-CN" sz="2800" dirty="0"/>
              <a:t>push</a:t>
            </a:r>
          </a:p>
        </p:txBody>
      </p:sp>
      <p:sp>
        <p:nvSpPr>
          <p:cNvPr id="39" name="矩形 38"/>
          <p:cNvSpPr/>
          <p:nvPr/>
        </p:nvSpPr>
        <p:spPr>
          <a:xfrm>
            <a:off x="702451" y="4407820"/>
            <a:ext cx="7174349" cy="830997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在</a:t>
            </a:r>
            <a:r>
              <a:rPr lang="en-US" altLang="zh-CN" sz="2400" dirty="0">
                <a:solidFill>
                  <a:schemeClr val="bg1"/>
                </a:solidFill>
              </a:rPr>
              <a:t>pull</a:t>
            </a:r>
            <a:r>
              <a:rPr lang="zh-CN" altLang="en-US" sz="2400" dirty="0">
                <a:solidFill>
                  <a:schemeClr val="bg1"/>
                </a:solidFill>
              </a:rPr>
              <a:t>时，可能远程的更新与本地的修改产生需要手动处理的冲突，需要手动解决冲突后再</a:t>
            </a:r>
            <a:r>
              <a:rPr lang="en-US" altLang="zh-CN" sz="2400" dirty="0">
                <a:solidFill>
                  <a:schemeClr val="bg1"/>
                </a:solidFill>
              </a:rPr>
              <a:t>commit</a:t>
            </a:r>
          </a:p>
        </p:txBody>
      </p:sp>
      <p:sp>
        <p:nvSpPr>
          <p:cNvPr id="5" name="矩形 4"/>
          <p:cNvSpPr/>
          <p:nvPr/>
        </p:nvSpPr>
        <p:spPr>
          <a:xfrm>
            <a:off x="702451" y="1245267"/>
            <a:ext cx="46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但这样可能会遇到点问题</a:t>
            </a:r>
          </a:p>
        </p:txBody>
      </p:sp>
    </p:spTree>
    <p:extLst>
      <p:ext uri="{BB962C8B-B14F-4D97-AF65-F5344CB8AC3E}">
        <p14:creationId xmlns:p14="http://schemas.microsoft.com/office/powerpoint/2010/main" val="146954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合作开发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1997200"/>
            <a:ext cx="10312400" cy="11345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0" y="3131734"/>
            <a:ext cx="9177866" cy="113453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4266267"/>
            <a:ext cx="8043332" cy="11345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02451" y="2273039"/>
            <a:ext cx="9609949" cy="523220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r>
              <a:rPr lang="zh-CN" altLang="en-US" sz="2800" dirty="0"/>
              <a:t>在</a:t>
            </a:r>
            <a:r>
              <a:rPr lang="en-US" altLang="zh-CN" sz="2800" dirty="0"/>
              <a:t>pull</a:t>
            </a:r>
            <a:r>
              <a:rPr lang="zh-CN" altLang="en-US" sz="2800" dirty="0"/>
              <a:t>时，可能远程仓库的修改和本地修改矛盾怎么办</a:t>
            </a:r>
            <a:r>
              <a:rPr lang="en-US" altLang="zh-CN" sz="2800" dirty="0"/>
              <a:t>?</a:t>
            </a:r>
          </a:p>
        </p:txBody>
      </p:sp>
      <p:sp>
        <p:nvSpPr>
          <p:cNvPr id="38" name="矩形 37"/>
          <p:cNvSpPr/>
          <p:nvPr/>
        </p:nvSpPr>
        <p:spPr>
          <a:xfrm>
            <a:off x="702451" y="3427250"/>
            <a:ext cx="8556749" cy="523220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r>
              <a:rPr lang="zh-CN" altLang="en-US" sz="2800" dirty="0"/>
              <a:t>一方面，</a:t>
            </a:r>
            <a:r>
              <a:rPr lang="en-US" altLang="zh-CN" sz="2800" dirty="0"/>
              <a:t>git</a:t>
            </a:r>
            <a:r>
              <a:rPr lang="zh-CN" altLang="en-US" sz="2800" dirty="0"/>
              <a:t>会自动合并不冲突的修改</a:t>
            </a:r>
            <a:endParaRPr lang="en-US" altLang="zh-CN" sz="2800" dirty="0"/>
          </a:p>
        </p:txBody>
      </p:sp>
      <p:sp>
        <p:nvSpPr>
          <p:cNvPr id="39" name="矩形 38"/>
          <p:cNvSpPr/>
          <p:nvPr/>
        </p:nvSpPr>
        <p:spPr>
          <a:xfrm>
            <a:off x="702451" y="4407820"/>
            <a:ext cx="7174349" cy="830997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另一方面，冲突的修改需要手动处理，之后再</a:t>
            </a:r>
            <a:r>
              <a:rPr lang="en-US" altLang="zh-CN" sz="2400" dirty="0">
                <a:solidFill>
                  <a:schemeClr val="bg1"/>
                </a:solidFill>
              </a:rPr>
              <a:t>commit</a:t>
            </a:r>
          </a:p>
        </p:txBody>
      </p:sp>
      <p:sp>
        <p:nvSpPr>
          <p:cNvPr id="5" name="矩形 4"/>
          <p:cNvSpPr/>
          <p:nvPr/>
        </p:nvSpPr>
        <p:spPr>
          <a:xfrm>
            <a:off x="702451" y="1245267"/>
            <a:ext cx="5109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但这样可能还会遇到点问题</a:t>
            </a:r>
          </a:p>
        </p:txBody>
      </p:sp>
    </p:spTree>
    <p:extLst>
      <p:ext uri="{BB962C8B-B14F-4D97-AF65-F5344CB8AC3E}">
        <p14:creationId xmlns:p14="http://schemas.microsoft.com/office/powerpoint/2010/main" val="232810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7172204" cy="3844213"/>
          </a:xfrm>
        </p:spPr>
        <p:txBody>
          <a:bodyPr/>
          <a:lstStyle/>
          <a:p>
            <a:r>
              <a:rPr kumimoji="1" lang="en-US" altLang="zh-CN" dirty="0" err="1" smtClean="0"/>
              <a:t>Github</a:t>
            </a:r>
            <a:r>
              <a:rPr kumimoji="1" lang="zh-CN" altLang="en-US" dirty="0" smtClean="0"/>
              <a:t>使用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6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使用</a:t>
            </a:r>
          </a:p>
        </p:txBody>
      </p:sp>
      <p:sp>
        <p:nvSpPr>
          <p:cNvPr id="6" name="矩形 5">
            <a:hlinkClick r:id="rId2"/>
          </p:cNvPr>
          <p:cNvSpPr/>
          <p:nvPr/>
        </p:nvSpPr>
        <p:spPr>
          <a:xfrm>
            <a:off x="1814767" y="1544506"/>
            <a:ext cx="2375971" cy="4127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charset="0"/>
              </a:rPr>
              <a:t>https://github.com/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767" y="2090311"/>
            <a:ext cx="8608432" cy="38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7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使用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2292"/>
          <a:stretch/>
        </p:blipFill>
        <p:spPr>
          <a:xfrm>
            <a:off x="713195" y="1164301"/>
            <a:ext cx="10626805" cy="465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9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使用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1503"/>
          <a:stretch/>
        </p:blipFill>
        <p:spPr>
          <a:xfrm>
            <a:off x="1224000" y="1103290"/>
            <a:ext cx="10123200" cy="489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1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使用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2136"/>
          <a:stretch/>
        </p:blipFill>
        <p:spPr>
          <a:xfrm>
            <a:off x="1029599" y="1167862"/>
            <a:ext cx="9381601" cy="4568511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 flipV="1">
            <a:off x="8481600" y="1821600"/>
            <a:ext cx="655200" cy="554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014400" y="2450701"/>
            <a:ext cx="1087200" cy="11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Fork </a:t>
            </a: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仓库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185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使用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72" y="1188000"/>
            <a:ext cx="10206290" cy="4738537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 flipV="1">
            <a:off x="4147200" y="3492000"/>
            <a:ext cx="655200" cy="554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680000" y="4121101"/>
            <a:ext cx="2635200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发起</a:t>
            </a:r>
            <a:r>
              <a:rPr lang="en-US" altLang="zh-CN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pull request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50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rPr>
              <a:t>实用流程</a:t>
            </a:r>
          </a:p>
        </p:txBody>
      </p:sp>
    </p:spTree>
    <p:extLst>
      <p:ext uri="{BB962C8B-B14F-4D97-AF65-F5344CB8AC3E}">
        <p14:creationId xmlns:p14="http://schemas.microsoft.com/office/powerpoint/2010/main" val="106376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307569" y="1956563"/>
            <a:ext cx="7015631" cy="834708"/>
          </a:xfrm>
        </p:spPr>
        <p:txBody>
          <a:bodyPr/>
          <a:lstStyle/>
          <a:p>
            <a:r>
              <a:rPr kumimoji="1" lang="zh-CN" altLang="en-US" dirty="0" smtClean="0"/>
              <a:t>欢迎报名队式开发组！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307569" y="3096374"/>
            <a:ext cx="5296431" cy="1215006"/>
          </a:xfrm>
        </p:spPr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85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sz="2400" dirty="0"/>
              <a:t>Git </a:t>
            </a:r>
            <a:r>
              <a:rPr kumimoji="1" lang="zh-CN" altLang="en-US" sz="2400" dirty="0"/>
              <a:t>简介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sz="2400" dirty="0"/>
              <a:t>Git</a:t>
            </a:r>
            <a:r>
              <a:rPr kumimoji="1" lang="zh-CN" altLang="en-US" sz="2400" dirty="0"/>
              <a:t>本地仓库操作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sz="2400" dirty="0"/>
              <a:t>合作开发</a:t>
            </a:r>
            <a:endParaRPr kumimoji="1" lang="zh-CN" altLang="en-US" sz="2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sz="2400" dirty="0" err="1"/>
              <a:t>Github</a:t>
            </a:r>
            <a:r>
              <a:rPr kumimoji="1" lang="zh-CN" altLang="en-US" sz="2400" dirty="0"/>
              <a:t>使用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sz="2400" dirty="0"/>
              <a:t>实用流程</a:t>
            </a:r>
          </a:p>
        </p:txBody>
      </p:sp>
    </p:spTree>
    <p:extLst>
      <p:ext uri="{BB962C8B-B14F-4D97-AF65-F5344CB8AC3E}">
        <p14:creationId xmlns:p14="http://schemas.microsoft.com/office/powerpoint/2010/main" val="7539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+mj-ea"/>
                <a:ea typeface="+mj-ea"/>
              </a:rPr>
              <a:t>Git </a:t>
            </a:r>
            <a:r>
              <a:rPr kumimoji="1" lang="zh-CN" altLang="en-US" dirty="0" smtClean="0">
                <a:latin typeface="+mj-ea"/>
                <a:ea typeface="+mj-ea"/>
              </a:rPr>
              <a:t>简介</a:t>
            </a:r>
            <a:endParaRPr kumimoji="1"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763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sz="3200" dirty="0">
                <a:latin typeface="+mj-ea"/>
              </a:rPr>
              <a:t>Git </a:t>
            </a:r>
            <a:r>
              <a:rPr kumimoji="1" lang="zh-CN" altLang="en-US" sz="3200" dirty="0">
                <a:latin typeface="+mj-ea"/>
              </a:rPr>
              <a:t>简介</a:t>
            </a:r>
          </a:p>
        </p:txBody>
      </p:sp>
      <p:sp>
        <p:nvSpPr>
          <p:cNvPr id="4" name="矩形 3"/>
          <p:cNvSpPr/>
          <p:nvPr/>
        </p:nvSpPr>
        <p:spPr>
          <a:xfrm>
            <a:off x="6844800" y="1528470"/>
            <a:ext cx="2698175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678125" y="2329503"/>
            <a:ext cx="5172000" cy="2092881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en-US" altLang="zh-CN" sz="2000" dirty="0"/>
              <a:t>Git</a:t>
            </a:r>
            <a:r>
              <a:rPr lang="zh-CN" altLang="en-US" sz="2000" dirty="0"/>
              <a:t>是目前世界上最先进的分布式版本控制系统（没有之一）</a:t>
            </a:r>
            <a:endParaRPr lang="en-US" altLang="zh-CN" sz="2000" dirty="0"/>
          </a:p>
          <a:p>
            <a:pPr defTabSz="609585">
              <a:lnSpc>
                <a:spcPct val="130000"/>
              </a:lnSpc>
            </a:pPr>
            <a:r>
              <a:rPr lang="zh-CN" altLang="zh-CN" sz="2000" dirty="0"/>
              <a:t>版本控制</a:t>
            </a:r>
            <a:r>
              <a:rPr lang="en-US" altLang="zh-CN" sz="2000" dirty="0"/>
              <a:t>(Revision control)</a:t>
            </a:r>
            <a:r>
              <a:rPr lang="zh-CN" altLang="zh-CN" sz="2000" dirty="0"/>
              <a:t>是一种软件工程技巧，籍以在开发的过程中，确保由不同人所编辑的同一档案都得到</a:t>
            </a:r>
            <a:r>
              <a:rPr lang="zh-CN" altLang="zh-CN" sz="2000" dirty="0" smtClean="0"/>
              <a:t>更新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sp>
        <p:nvSpPr>
          <p:cNvPr id="6" name="矩形 5"/>
          <p:cNvSpPr/>
          <p:nvPr/>
        </p:nvSpPr>
        <p:spPr>
          <a:xfrm>
            <a:off x="6844800" y="1617370"/>
            <a:ext cx="2698175" cy="5965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</a:t>
            </a:r>
            <a:r>
              <a:rPr lang="zh-CN" altLang="zh-CN" sz="2800" b="1" dirty="0" smtClean="0"/>
              <a:t>版本控制</a:t>
            </a:r>
            <a:endParaRPr lang="en-US" altLang="zh-CN" sz="2800" b="1" kern="0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3" y="2408703"/>
            <a:ext cx="43338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5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sz="3200" dirty="0">
                <a:latin typeface="+mj-ea"/>
              </a:rPr>
              <a:t>Git </a:t>
            </a:r>
            <a:r>
              <a:rPr kumimoji="1" lang="zh-CN" altLang="en-US" sz="3200" dirty="0">
                <a:latin typeface="+mj-ea"/>
              </a:rPr>
              <a:t>简介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4808742"/>
            <a:ext cx="6324600" cy="8046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33675" y="4949460"/>
            <a:ext cx="28077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algun Gothic" panose="020B0503020000020004" pitchFamily="34" charset="-127"/>
              </a:rPr>
              <a:t>集中式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algun Gothic" panose="020B0503020000020004" pitchFamily="34" charset="-127"/>
              </a:rPr>
              <a:t>VS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algun Gothic" panose="020B0503020000020004" pitchFamily="34" charset="-127"/>
              </a:rPr>
              <a:t>分布式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algun Gothic" panose="020B0503020000020004" pitchFamily="34" charset="-127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400" y="1399753"/>
            <a:ext cx="4789955" cy="278615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37" y="1399753"/>
            <a:ext cx="4507248" cy="26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8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latin typeface="+mj-ea"/>
              </a:rPr>
              <a:t>Git </a:t>
            </a:r>
            <a:r>
              <a:rPr kumimoji="1" lang="zh-CN" altLang="en-US" dirty="0">
                <a:latin typeface="+mj-ea"/>
              </a:rPr>
              <a:t>简介</a:t>
            </a:r>
          </a:p>
        </p:txBody>
      </p:sp>
      <p:sp>
        <p:nvSpPr>
          <p:cNvPr id="24" name="内容占位符 4"/>
          <p:cNvSpPr txBox="1">
            <a:spLocks/>
          </p:cNvSpPr>
          <p:nvPr/>
        </p:nvSpPr>
        <p:spPr>
          <a:xfrm>
            <a:off x="677334" y="1478200"/>
            <a:ext cx="8596668" cy="4513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所以</a:t>
            </a:r>
            <a:r>
              <a:rPr lang="en-US" altLang="zh-CN" dirty="0" smtClean="0"/>
              <a:t>Git</a:t>
            </a:r>
            <a:r>
              <a:rPr lang="zh-CN" altLang="en-US" dirty="0" smtClean="0"/>
              <a:t>在干些什么</a:t>
            </a:r>
            <a:r>
              <a:rPr lang="en-US" altLang="zh-CN" dirty="0" smtClean="0"/>
              <a:t>?</a:t>
            </a:r>
          </a:p>
          <a:p>
            <a:r>
              <a:rPr lang="en-US" altLang="zh-CN" dirty="0" smtClean="0"/>
              <a:t>Git</a:t>
            </a:r>
            <a:r>
              <a:rPr lang="zh-CN" altLang="en-US" dirty="0" smtClean="0"/>
              <a:t>负责管理文件的修改</a:t>
            </a:r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smtClean="0"/>
              <a:t>(</a:t>
            </a:r>
            <a:r>
              <a:rPr lang="zh-CN" altLang="en-US" dirty="0" smtClean="0"/>
              <a:t>包括文件的增加和删除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  <p:pic>
        <p:nvPicPr>
          <p:cNvPr id="25" name="pasted-image.tiff"/>
          <p:cNvPicPr>
            <a:picLocks noChangeAspect="1"/>
          </p:cNvPicPr>
          <p:nvPr/>
        </p:nvPicPr>
        <p:blipFill>
          <a:blip r:embed="rId2">
            <a:grayscl/>
            <a:extLst/>
          </a:blip>
          <a:stretch>
            <a:fillRect/>
          </a:stretch>
        </p:blipFill>
        <p:spPr>
          <a:xfrm>
            <a:off x="5702400" y="756694"/>
            <a:ext cx="4426486" cy="53011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1704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latin typeface="+mj-ea"/>
              </a:rPr>
              <a:t>Git </a:t>
            </a:r>
            <a:r>
              <a:rPr kumimoji="1" lang="zh-CN" altLang="en-US" dirty="0">
                <a:latin typeface="+mj-ea"/>
              </a:rPr>
              <a:t>简介</a:t>
            </a:r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1376483" y="1110724"/>
            <a:ext cx="8596668" cy="1320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>
                <a:solidFill>
                  <a:schemeClr val="accent1">
                    <a:lumMod val="75000"/>
                  </a:schemeClr>
                </a:solidFill>
              </a:rPr>
              <a:t>版本树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2980800" y="1149381"/>
            <a:ext cx="7063200" cy="37807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作为一个版本控制系统，</a:t>
            </a:r>
            <a:r>
              <a:rPr lang="en-US" altLang="zh-CN" dirty="0" smtClean="0"/>
              <a:t>Git</a:t>
            </a:r>
            <a:r>
              <a:rPr lang="zh-CN" altLang="en-US" dirty="0" smtClean="0"/>
              <a:t>管理着多个版本，于是就有了版本树，每个结点就是一个版本</a:t>
            </a: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99" y="2642423"/>
            <a:ext cx="7265951" cy="33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9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4925804" cy="3844213"/>
          </a:xfrm>
        </p:spPr>
        <p:txBody>
          <a:bodyPr/>
          <a:lstStyle/>
          <a:p>
            <a:r>
              <a:rPr kumimoji="1" lang="en-US" altLang="zh-CN" sz="8800" dirty="0" smtClean="0"/>
              <a:t>Git</a:t>
            </a:r>
            <a:r>
              <a:rPr kumimoji="1" lang="zh-CN" altLang="en-US" sz="8800" dirty="0" smtClean="0"/>
              <a:t>本地仓库操作</a:t>
            </a:r>
            <a:endParaRPr kumimoji="1"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56965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9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0CEA3"/>
      </a:accent1>
      <a:accent2>
        <a:srgbClr val="C1D9DF"/>
      </a:accent2>
      <a:accent3>
        <a:srgbClr val="D870BB"/>
      </a:accent3>
      <a:accent4>
        <a:srgbClr val="61C09E"/>
      </a:accent4>
      <a:accent5>
        <a:srgbClr val="EFD836"/>
      </a:accent5>
      <a:accent6>
        <a:srgbClr val="73D2E8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427</TotalTime>
  <Words>685</Words>
  <Application>Microsoft Office PowerPoint</Application>
  <PresentationFormat>宽屏</PresentationFormat>
  <Paragraphs>135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Arial Unicode MS</vt:lpstr>
      <vt:lpstr>Malgun Gothic</vt:lpstr>
      <vt:lpstr>宋体</vt:lpstr>
      <vt:lpstr>微软雅黑</vt:lpstr>
      <vt:lpstr>Arial</vt:lpstr>
      <vt:lpstr>Calibri</vt:lpstr>
      <vt:lpstr>Century Gothic</vt:lpstr>
      <vt:lpstr>Consolas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>ppt</cp:keywords>
  <dc:description/>
  <cp:lastModifiedBy>武楚涵</cp:lastModifiedBy>
  <cp:revision>116</cp:revision>
  <dcterms:created xsi:type="dcterms:W3CDTF">2015-08-18T02:51:41Z</dcterms:created>
  <dcterms:modified xsi:type="dcterms:W3CDTF">2017-05-21T00:45:29Z</dcterms:modified>
  <cp:category/>
</cp:coreProperties>
</file>